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media/image1.png" ContentType="image/png"/>
  <Override PartName="/ppt/media/image15.jpeg" ContentType="image/jpeg"/>
  <Override PartName="/ppt/media/image4.gif" ContentType="image/gif"/>
  <Override PartName="/ppt/media/image2.png" ContentType="image/png"/>
  <Override PartName="/ppt/media/image3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
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39344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949160" y="182556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39344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7949160" y="4098240"/>
            <a:ext cx="338580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fr-F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6ED077C8-789D-46B1-90EB-E6855951DC17}" type="datetime">
              <a:rPr b="0" lang="fr-FR" sz="1200" spc="-1" strike="noStrike">
                <a:solidFill>
                  <a:srgbClr val="8b8b8b"/>
                </a:solidFill>
                <a:latin typeface="Calibri"/>
              </a:rPr>
              <a:t>12/04/2021</a:t>
            </a:fld>
            <a:endParaRPr b="0" lang="fr-FR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026873E0-2D85-4DBD-BE0C-075BB664E728}" type="slidenum">
              <a:rPr b="0" lang="fr-FR" sz="1200" spc="-1" strike="noStrike">
                <a:solidFill>
                  <a:srgbClr val="8b8b8b"/>
                </a:solidFill>
                <a:latin typeface="Calibri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Cliquez pour éditer le format du plan de texte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Second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Troisième niveau de plan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Quatrième niveau de plan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Cinquième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Sixième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Septième niveau de plan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Modifiez le style du titre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Modifier les styles du texte du masque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Deuxième niveau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Troisième niveau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Quatrième niveau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Cinquième niveau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90AB503D-7FB6-4671-A990-5EB286D32EB2}" type="datetime">
              <a:rPr b="0" lang="fr-FR" sz="1200" spc="-1" strike="noStrike">
                <a:solidFill>
                  <a:srgbClr val="8b8b8b"/>
                </a:solidFill>
                <a:latin typeface="Calibri"/>
              </a:rPr>
              <a:t>12/04/2021</a:t>
            </a:fld>
            <a:endParaRPr b="0" lang="fr-FR" sz="12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fr-FR" sz="2400" spc="-1" strike="noStrike"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13D7D46A-0170-4E45-BDF7-2CEDC76AF039}" type="slidenum">
              <a:rPr b="0" lang="fr-FR" sz="1200" spc="-1" strike="noStrike">
                <a:solidFill>
                  <a:srgbClr val="8b8b8b"/>
                </a:solidFill>
                <a:latin typeface="Calibri"/>
              </a:rPr>
              <a:t>&lt;numéro&gt;</a:t>
            </a:fld>
            <a:endParaRPr b="0" lang="fr-FR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image" Target="../media/image15.jpeg"/><Relationship Id="rId3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s://www.thingiverse.com/" TargetMode="External"/><Relationship Id="rId2" Type="http://schemas.openxmlformats.org/officeDocument/2006/relationships/hyperlink" Target="https://grabcad.com/" TargetMode="External"/><Relationship Id="rId3" Type="http://schemas.openxmlformats.org/officeDocument/2006/relationships/hyperlink" Target="https://www.traceparts.com/" TargetMode="External"/><Relationship Id="rId4" Type="http://schemas.openxmlformats.org/officeDocument/2006/relationships/hyperlink" Target="https://cults3d.com/" TargetMode="External"/><Relationship Id="rId5" Type="http://schemas.openxmlformats.org/officeDocument/2006/relationships/hyperlink" Target="https://cults3d.com/" TargetMode="External"/><Relationship Id="rId6" Type="http://schemas.openxmlformats.org/officeDocument/2006/relationships/hyperlink" Target="https://www.myminifactory.com/" TargetMode="External"/><Relationship Id="rId7" Type="http://schemas.openxmlformats.org/officeDocument/2006/relationships/hyperlink" Target="https://www.myminifactory.com/" TargetMode="External"/><Relationship Id="rId8" Type="http://schemas.openxmlformats.org/officeDocument/2006/relationships/hyperlink" Target="https://www.yeggi.com/" TargetMode="External"/><Relationship Id="rId9" Type="http://schemas.openxmlformats.org/officeDocument/2006/relationships/hyperlink" Target="https://www.yeggi.com/" TargetMode="External"/><Relationship Id="rId10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hyperlink" Target="https://www.freecadweb.org/" TargetMode="External"/><Relationship Id="rId2" Type="http://schemas.openxmlformats.org/officeDocument/2006/relationships/hyperlink" Target="https://www.autodesk.fr/products/fusion-360/overview" TargetMode="External"/><Relationship Id="rId3" Type="http://schemas.openxmlformats.org/officeDocument/2006/relationships/hyperlink" Target="https://www.autodesk.fr/products/fusion-360/overview" TargetMode="External"/><Relationship Id="rId4" Type="http://schemas.openxmlformats.org/officeDocument/2006/relationships/hyperlink" Target="https://sketchup.com/" TargetMode="External"/><Relationship Id="rId5" Type="http://schemas.openxmlformats.org/officeDocument/2006/relationships/hyperlink" Target="https://sketchup.com/" TargetMode="External"/><Relationship Id="rId6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4.gif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re 1"/>
          <p:cNvSpPr txBox="1"/>
          <p:nvPr/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</a:pPr>
            <a:r>
              <a:rPr b="0" lang="fr-FR" sz="6000" spc="-1" strike="noStrike">
                <a:solidFill>
                  <a:srgbClr val="000000"/>
                </a:solidFill>
                <a:latin typeface="Calibri Light"/>
              </a:rPr>
              <a:t>L'INK-Elancourt</a:t>
            </a:r>
            <a:endParaRPr b="0" lang="fr-FR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3" name="Sous-titre 2"/>
          <p:cNvSpPr txBox="1"/>
          <p:nvPr/>
        </p:nvSpPr>
        <p:spPr>
          <a:xfrm>
            <a:off x="1523880" y="3602160"/>
            <a:ext cx="9143640" cy="165528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algn="ctr"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Passeport Impression 3D</a:t>
            </a:r>
            <a:endParaRPr b="0" lang="fr-F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1) Comment choisir son imprimante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En fonction de la taille de sa pièce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Prusa MINI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Volume d’impression 180 mm × 180 mm × 180 mm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Prusa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Volume d’impression 250 mm × 210 mm × 210 mm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Creality 3D CR-10S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Volume d’impression 300 mm × 300 mm × 400 mm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TEVO Tarantula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Volume d’impression 200 mm × 200 mm × 200 mm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En fonction de la disponibilité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2) Comment choisir son plastique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PLA (Acide PolyLactique)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Naturel (biopolymère dérivé des plantes)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Bonne maniabilité post-impression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Inodore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PET-G (Polyéthylène téréphtalate glycol)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Résistance au choc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Excellente flexibilité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Hydrophobe (N'absorbe pas l'eau)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Presque aucune déformation ou rétrécissement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2" name="ZoneTexte 3"/>
          <p:cNvSpPr/>
          <p:nvPr/>
        </p:nvSpPr>
        <p:spPr>
          <a:xfrm>
            <a:off x="7039080" y="3942720"/>
            <a:ext cx="4466880" cy="1187640"/>
          </a:xfrm>
          <a:prstGeom prst="rect">
            <a:avLst/>
          </a:prstGeom>
          <a:noFill/>
          <a:ln w="28575">
            <a:solidFill>
              <a:srgbClr val="70ad4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Calibri"/>
              </a:rPr>
              <a:t>Températures</a:t>
            </a:r>
            <a:endParaRPr b="0" lang="fr-FR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Tête (hotend/extrusion): </a:t>
            </a:r>
            <a:r>
              <a:rPr b="1" lang="fr-FR" sz="2400" spc="-1" strike="noStrike">
                <a:solidFill>
                  <a:srgbClr val="000000"/>
                </a:solidFill>
                <a:latin typeface="Calibri"/>
              </a:rPr>
              <a:t>235°C</a:t>
            </a:r>
            <a:endParaRPr b="0" lang="fr-FR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Lit (bed): </a:t>
            </a:r>
            <a:r>
              <a:rPr b="1" lang="fr-FR" sz="2400" spc="-1" strike="noStrike">
                <a:solidFill>
                  <a:srgbClr val="000000"/>
                </a:solidFill>
                <a:latin typeface="Calibri"/>
              </a:rPr>
              <a:t>90°C</a:t>
            </a:r>
            <a:endParaRPr b="0" lang="fr-FR" sz="2400" spc="-1" strike="noStrike">
              <a:latin typeface="Arial"/>
            </a:endParaRPr>
          </a:p>
        </p:txBody>
      </p:sp>
      <p:sp>
        <p:nvSpPr>
          <p:cNvPr id="123" name="ZoneTexte 4"/>
          <p:cNvSpPr/>
          <p:nvPr/>
        </p:nvSpPr>
        <p:spPr>
          <a:xfrm>
            <a:off x="7039080" y="1978200"/>
            <a:ext cx="4466880" cy="1187640"/>
          </a:xfrm>
          <a:prstGeom prst="rect">
            <a:avLst/>
          </a:prstGeom>
          <a:noFill/>
          <a:ln w="28575">
            <a:solidFill>
              <a:srgbClr val="70ad47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1" lang="fr-FR" sz="2400" spc="-1" strike="noStrike">
                <a:solidFill>
                  <a:srgbClr val="000000"/>
                </a:solidFill>
                <a:latin typeface="Calibri"/>
              </a:rPr>
              <a:t>Températures</a:t>
            </a:r>
            <a:endParaRPr b="0" lang="fr-FR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Tête (hotend/extrusion): </a:t>
            </a:r>
            <a:r>
              <a:rPr b="1" lang="fr-FR" sz="2400" spc="-1" strike="noStrike">
                <a:solidFill>
                  <a:srgbClr val="000000"/>
                </a:solidFill>
                <a:latin typeface="Calibri"/>
              </a:rPr>
              <a:t>210°C</a:t>
            </a:r>
            <a:endParaRPr b="0" lang="fr-FR" sz="24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Lit (bed): </a:t>
            </a:r>
            <a:r>
              <a:rPr b="1" lang="fr-FR" sz="2400" spc="-1" strike="noStrike">
                <a:solidFill>
                  <a:srgbClr val="000000"/>
                </a:solidFill>
                <a:latin typeface="Calibri"/>
              </a:rPr>
              <a:t>60°C</a:t>
            </a:r>
            <a:endParaRPr b="0" lang="fr-F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6) Remplissage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Espace réservé du contenu 2"/>
          <p:cNvSpPr txBox="1"/>
          <p:nvPr/>
        </p:nvSpPr>
        <p:spPr>
          <a:xfrm>
            <a:off x="838080" y="1825560"/>
            <a:ext cx="11087280" cy="57240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Densité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6" name="ZoneTexte 9"/>
          <p:cNvSpPr/>
          <p:nvPr/>
        </p:nvSpPr>
        <p:spPr>
          <a:xfrm>
            <a:off x="283680" y="6242040"/>
            <a:ext cx="116416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Source: https://5d-impression.com/blog/comment-optimiser-le-remplissage-de-vos-impressions-3d-b53.html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127" name="Image 11" descr=""/>
          <p:cNvPicPr/>
          <p:nvPr/>
        </p:nvPicPr>
        <p:blipFill>
          <a:blip r:embed="rId1"/>
          <a:stretch/>
        </p:blipFill>
        <p:spPr>
          <a:xfrm>
            <a:off x="0" y="1825560"/>
            <a:ext cx="3522600" cy="3445560"/>
          </a:xfrm>
          <a:prstGeom prst="rect">
            <a:avLst/>
          </a:prstGeom>
          <a:ln w="0">
            <a:noFill/>
          </a:ln>
        </p:spPr>
      </p:pic>
      <p:pic>
        <p:nvPicPr>
          <p:cNvPr id="128" name="Image 12" descr=""/>
          <p:cNvPicPr/>
          <p:nvPr/>
        </p:nvPicPr>
        <p:blipFill>
          <a:blip r:embed="rId2"/>
          <a:stretch/>
        </p:blipFill>
        <p:spPr>
          <a:xfrm>
            <a:off x="3103920" y="2027880"/>
            <a:ext cx="3079800" cy="3041280"/>
          </a:xfrm>
          <a:prstGeom prst="rect">
            <a:avLst/>
          </a:prstGeom>
          <a:ln w="0">
            <a:noFill/>
          </a:ln>
        </p:spPr>
      </p:pic>
      <p:pic>
        <p:nvPicPr>
          <p:cNvPr id="129" name="Image 13" descr=""/>
          <p:cNvPicPr/>
          <p:nvPr/>
        </p:nvPicPr>
        <p:blipFill>
          <a:blip r:embed="rId3"/>
          <a:stretch/>
        </p:blipFill>
        <p:spPr>
          <a:xfrm>
            <a:off x="5974560" y="2021400"/>
            <a:ext cx="3079800" cy="3041280"/>
          </a:xfrm>
          <a:prstGeom prst="rect">
            <a:avLst/>
          </a:prstGeom>
          <a:ln w="0">
            <a:noFill/>
          </a:ln>
        </p:spPr>
      </p:pic>
      <p:pic>
        <p:nvPicPr>
          <p:cNvPr id="130" name="Image 14" descr=""/>
          <p:cNvPicPr/>
          <p:nvPr/>
        </p:nvPicPr>
        <p:blipFill>
          <a:blip r:embed="rId4"/>
          <a:stretch/>
        </p:blipFill>
        <p:spPr>
          <a:xfrm>
            <a:off x="9055080" y="2264040"/>
            <a:ext cx="2757240" cy="2556000"/>
          </a:xfrm>
          <a:prstGeom prst="rect">
            <a:avLst/>
          </a:prstGeom>
          <a:ln w="0">
            <a:noFill/>
          </a:ln>
        </p:spPr>
      </p:pic>
      <p:sp>
        <p:nvSpPr>
          <p:cNvPr id="131" name="ZoneTexte 15"/>
          <p:cNvSpPr/>
          <p:nvPr/>
        </p:nvSpPr>
        <p:spPr>
          <a:xfrm>
            <a:off x="419760" y="5063040"/>
            <a:ext cx="25934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10%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32" name="ZoneTexte 16"/>
          <p:cNvSpPr/>
          <p:nvPr/>
        </p:nvSpPr>
        <p:spPr>
          <a:xfrm>
            <a:off x="3217320" y="5063040"/>
            <a:ext cx="27572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40%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33" name="ZoneTexte 17"/>
          <p:cNvSpPr/>
          <p:nvPr/>
        </p:nvSpPr>
        <p:spPr>
          <a:xfrm>
            <a:off x="6184080" y="4964040"/>
            <a:ext cx="268884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70%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34" name="ZoneTexte 18"/>
          <p:cNvSpPr/>
          <p:nvPr/>
        </p:nvSpPr>
        <p:spPr>
          <a:xfrm>
            <a:off x="9055080" y="4983840"/>
            <a:ext cx="275724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100%</a:t>
            </a:r>
            <a:endParaRPr b="0" lang="fr-F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fr-FR" sz="1200" spc="-1" strike="noStrike">
                <a:solidFill>
                  <a:srgbClr val="000000"/>
                </a:solidFill>
                <a:latin typeface="Calibri"/>
              </a:rPr>
              <a:t>Il y a un effet de moiré</a:t>
            </a:r>
            <a:endParaRPr b="0" lang="fr-FR" sz="1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6) Remplissage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Espace réservé du contenu 2"/>
          <p:cNvSpPr txBox="1"/>
          <p:nvPr/>
        </p:nvSpPr>
        <p:spPr>
          <a:xfrm>
            <a:off x="827280" y="1498680"/>
            <a:ext cx="11087280" cy="176580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38000"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Pièces simples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Les motifs "simples" pour les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pièces "simples"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, c'est-à-dire les pièces qui doivent vous aider à valider un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visuel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,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sans contrainte de forme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particulière (maquettes, prototypes non-fonctionnels, modèles...). Elles n'ont pas pour but d'être résistantes ou de subir des contraintes physiques.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N'oubliez pas que le motif de remplissage est à coupler avec le taux de remplissages ! Dans le cas de pièces simples, on privilégiera un taux de remplissage compris entre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10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et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30%.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ZoneTexte 9"/>
          <p:cNvSpPr/>
          <p:nvPr/>
        </p:nvSpPr>
        <p:spPr>
          <a:xfrm>
            <a:off x="283680" y="6242040"/>
            <a:ext cx="116416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Source: https://5d-impression.com/blog/comment-optimiser-le-remplissage-de-vos-impressions-3d-b53.html</a:t>
            </a:r>
            <a:endParaRPr b="0" lang="fr-FR" sz="1800" spc="-1" strike="noStrike">
              <a:latin typeface="Arial"/>
            </a:endParaRPr>
          </a:p>
        </p:txBody>
      </p:sp>
      <p:grpSp>
        <p:nvGrpSpPr>
          <p:cNvPr id="138" name="Groupe 18"/>
          <p:cNvGrpSpPr/>
          <p:nvPr/>
        </p:nvGrpSpPr>
        <p:grpSpPr>
          <a:xfrm>
            <a:off x="-23760" y="3231360"/>
            <a:ext cx="12215520" cy="3074400"/>
            <a:chOff x="-23760" y="3231360"/>
            <a:chExt cx="12215520" cy="3074400"/>
          </a:xfrm>
        </p:grpSpPr>
        <p:grpSp>
          <p:nvGrpSpPr>
            <p:cNvPr id="139" name="Groupe 12"/>
            <p:cNvGrpSpPr/>
            <p:nvPr/>
          </p:nvGrpSpPr>
          <p:grpSpPr>
            <a:xfrm>
              <a:off x="-23760" y="3231360"/>
              <a:ext cx="12215520" cy="3074400"/>
              <a:chOff x="-23760" y="3231360"/>
              <a:chExt cx="12215520" cy="3074400"/>
            </a:xfrm>
          </p:grpSpPr>
          <p:pic>
            <p:nvPicPr>
              <p:cNvPr id="140" name="Image 10" descr=""/>
              <p:cNvPicPr/>
              <p:nvPr/>
            </p:nvPicPr>
            <p:blipFill>
              <a:blip r:embed="rId1"/>
              <a:stretch/>
            </p:blipFill>
            <p:spPr>
              <a:xfrm>
                <a:off x="6104160" y="3341520"/>
                <a:ext cx="6087600" cy="2853360"/>
              </a:xfrm>
              <a:prstGeom prst="rect">
                <a:avLst/>
              </a:prstGeom>
              <a:ln w="0">
                <a:noFill/>
              </a:ln>
            </p:spPr>
          </p:pic>
          <p:pic>
            <p:nvPicPr>
              <p:cNvPr id="141" name="Image 11" descr=""/>
              <p:cNvPicPr/>
              <p:nvPr/>
            </p:nvPicPr>
            <p:blipFill>
              <a:blip r:embed="rId2"/>
              <a:stretch/>
            </p:blipFill>
            <p:spPr>
              <a:xfrm>
                <a:off x="-23760" y="3231360"/>
                <a:ext cx="6394320" cy="3074400"/>
              </a:xfrm>
              <a:prstGeom prst="rect">
                <a:avLst/>
              </a:prstGeom>
              <a:ln w="0">
                <a:noFill/>
              </a:ln>
            </p:spPr>
          </p:pic>
        </p:grpSp>
        <p:sp>
          <p:nvSpPr>
            <p:cNvPr id="142" name="ZoneTexte 13"/>
            <p:cNvSpPr/>
            <p:nvPr/>
          </p:nvSpPr>
          <p:spPr>
            <a:xfrm>
              <a:off x="534240" y="5789160"/>
              <a:ext cx="2472120" cy="364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Calibri"/>
                </a:rPr>
                <a:t>lignes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143" name="ZoneTexte 14"/>
            <p:cNvSpPr/>
            <p:nvPr/>
          </p:nvSpPr>
          <p:spPr>
            <a:xfrm>
              <a:off x="3690720" y="5789160"/>
              <a:ext cx="2108520" cy="364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Calibri"/>
                </a:rPr>
                <a:t>grille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144" name="ZoneTexte 15"/>
            <p:cNvSpPr/>
            <p:nvPr/>
          </p:nvSpPr>
          <p:spPr>
            <a:xfrm>
              <a:off x="6483240" y="5789160"/>
              <a:ext cx="2232000" cy="364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Calibri"/>
                </a:rPr>
                <a:t>triangles</a:t>
              </a:r>
              <a:endParaRPr b="0" lang="fr-FR" sz="1800" spc="-1" strike="noStrike">
                <a:latin typeface="Arial"/>
              </a:endParaRPr>
            </a:p>
          </p:txBody>
        </p:sp>
        <p:sp>
          <p:nvSpPr>
            <p:cNvPr id="145" name="ZoneTexte 16"/>
            <p:cNvSpPr/>
            <p:nvPr/>
          </p:nvSpPr>
          <p:spPr>
            <a:xfrm>
              <a:off x="9399240" y="5789160"/>
              <a:ext cx="2232000" cy="364680"/>
            </a:xfrm>
            <a:prstGeom prst="rect">
              <a:avLst/>
            </a:prstGeom>
            <a:noFill/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>
              <a:spAutoFit/>
            </a:bodyPr>
            <a:p>
              <a:pPr algn="ctr">
                <a:lnSpc>
                  <a:spcPct val="100000"/>
                </a:lnSpc>
              </a:pPr>
              <a:r>
                <a:rPr b="0" lang="fr-FR" sz="1800" spc="-1" strike="noStrike">
                  <a:solidFill>
                    <a:srgbClr val="000000"/>
                  </a:solidFill>
                  <a:latin typeface="Calibri"/>
                </a:rPr>
                <a:t>trihexagonales</a:t>
              </a:r>
              <a:endParaRPr b="0" lang="fr-FR" sz="1800" spc="-1" strike="noStrike"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6) Remplissage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Espace réservé du contenu 2"/>
          <p:cNvSpPr txBox="1"/>
          <p:nvPr/>
        </p:nvSpPr>
        <p:spPr>
          <a:xfrm>
            <a:off x="838080" y="1825560"/>
            <a:ext cx="11087280" cy="176580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54000"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Pièces fonctionnelles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On appelle pièces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fonctionnelles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, les pièces qui doivent supporter des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contraintes mécaniques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(comme une charge importante, une déformation, une tension ou des frottements/manipulations répétées). Ces motifs de remplissage sont optimisés pour assurer une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résistance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égale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dans toutes les directions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On optera pour un taux de remplissage supérieur à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50%.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ZoneTexte 9"/>
          <p:cNvSpPr/>
          <p:nvPr/>
        </p:nvSpPr>
        <p:spPr>
          <a:xfrm>
            <a:off x="283680" y="6242040"/>
            <a:ext cx="116416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Source: https://5d-impression.com/blog/comment-optimiser-le-remplissage-de-vos-impressions-3d-b53.html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149" name="" descr=""/>
          <p:cNvPicPr/>
          <p:nvPr/>
        </p:nvPicPr>
        <p:blipFill>
          <a:blip r:embed="rId1"/>
          <a:stretch/>
        </p:blipFill>
        <p:spPr>
          <a:xfrm>
            <a:off x="453600" y="3496680"/>
            <a:ext cx="11426400" cy="2269080"/>
          </a:xfrm>
          <a:prstGeom prst="rect">
            <a:avLst/>
          </a:prstGeom>
          <a:ln w="0">
            <a:noFill/>
          </a:ln>
        </p:spPr>
      </p:pic>
      <p:sp>
        <p:nvSpPr>
          <p:cNvPr id="150" name=""/>
          <p:cNvSpPr txBox="1"/>
          <p:nvPr/>
        </p:nvSpPr>
        <p:spPr>
          <a:xfrm>
            <a:off x="1008000" y="5580000"/>
            <a:ext cx="1080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fr-FR" sz="1800" spc="-1" strike="noStrike">
                <a:latin typeface="Arial"/>
              </a:rPr>
              <a:t>Cubique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51" name=""/>
          <p:cNvSpPr txBox="1"/>
          <p:nvPr/>
        </p:nvSpPr>
        <p:spPr>
          <a:xfrm>
            <a:off x="2916000" y="5580000"/>
            <a:ext cx="1980000" cy="3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fr-FR" sz="1800" spc="-1" strike="noStrike">
                <a:latin typeface="Arial"/>
              </a:rPr>
              <a:t>Cubique adaptatif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52" name=""/>
          <p:cNvSpPr txBox="1"/>
          <p:nvPr/>
        </p:nvSpPr>
        <p:spPr>
          <a:xfrm>
            <a:off x="10188000" y="5580000"/>
            <a:ext cx="1080000" cy="346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fr-FR" sz="1800" spc="-1" strike="noStrike">
                <a:latin typeface="Arial"/>
              </a:rPr>
              <a:t>Giroïde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53" name=""/>
          <p:cNvSpPr txBox="1"/>
          <p:nvPr/>
        </p:nvSpPr>
        <p:spPr>
          <a:xfrm>
            <a:off x="7524000" y="5580000"/>
            <a:ext cx="1620000" cy="3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fr-FR" sz="1800" spc="-1" strike="noStrike">
                <a:latin typeface="Arial"/>
              </a:rPr>
              <a:t>Quart cubique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54" name=""/>
          <p:cNvSpPr txBox="1"/>
          <p:nvPr/>
        </p:nvSpPr>
        <p:spPr>
          <a:xfrm>
            <a:off x="5400000" y="5580000"/>
            <a:ext cx="1440000" cy="36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>
            <a:noAutofit/>
          </a:bodyPr>
          <a:p>
            <a:r>
              <a:rPr b="0" lang="fr-FR" sz="1800" spc="-1" strike="noStrike">
                <a:latin typeface="Arial"/>
              </a:rPr>
              <a:t>Octaédrique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6) Remplissage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Espace réservé du contenu 2"/>
          <p:cNvSpPr txBox="1"/>
          <p:nvPr/>
        </p:nvSpPr>
        <p:spPr>
          <a:xfrm>
            <a:off x="838080" y="1825560"/>
            <a:ext cx="11087280" cy="170820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63000"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Pièces souples et flexibles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Ces motifs répondent à d'autres besoins : la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flexibilité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et la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souplesse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de la pièce (et gardent les propriétés des filaments souples et flexibles).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Nous pouvons conclure que les motifs et les taux de remplissage parfaits n'existent pas et dépendent tout simplement de l'usage final que vous souhaiterez faire de la pièce imprimée !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ZoneTexte 9"/>
          <p:cNvSpPr/>
          <p:nvPr/>
        </p:nvSpPr>
        <p:spPr>
          <a:xfrm>
            <a:off x="283680" y="6242040"/>
            <a:ext cx="116416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Source: https://5d-impression.com/blog/comment-optimiser-le-remplissage-de-vos-impressions-3d-b53.html</a:t>
            </a:r>
            <a:endParaRPr b="0" lang="fr-FR" sz="1800" spc="-1" strike="noStrike">
              <a:latin typeface="Arial"/>
            </a:endParaRPr>
          </a:p>
        </p:txBody>
      </p:sp>
      <p:pic>
        <p:nvPicPr>
          <p:cNvPr id="158" name="Image 3" descr=""/>
          <p:cNvPicPr/>
          <p:nvPr/>
        </p:nvPicPr>
        <p:blipFill>
          <a:blip r:embed="rId1"/>
          <a:stretch/>
        </p:blipFill>
        <p:spPr>
          <a:xfrm>
            <a:off x="2497320" y="3309480"/>
            <a:ext cx="7769160" cy="2178360"/>
          </a:xfrm>
          <a:prstGeom prst="rect">
            <a:avLst/>
          </a:prstGeom>
          <a:ln w="0">
            <a:noFill/>
          </a:ln>
        </p:spPr>
      </p:pic>
      <p:sp>
        <p:nvSpPr>
          <p:cNvPr id="159" name="ZoneTexte 4"/>
          <p:cNvSpPr/>
          <p:nvPr/>
        </p:nvSpPr>
        <p:spPr>
          <a:xfrm>
            <a:off x="2809080" y="5488200"/>
            <a:ext cx="168840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concentrique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60" name="ZoneTexte 5"/>
          <p:cNvSpPr/>
          <p:nvPr/>
        </p:nvSpPr>
        <p:spPr>
          <a:xfrm>
            <a:off x="5486400" y="5488200"/>
            <a:ext cx="17542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entrecroisé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61" name="ZoneTexte 6"/>
          <p:cNvSpPr/>
          <p:nvPr/>
        </p:nvSpPr>
        <p:spPr>
          <a:xfrm>
            <a:off x="8287200" y="5488200"/>
            <a:ext cx="172152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entrecroisé 3D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6) Remplissage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Espace réservé du contenu 2"/>
          <p:cNvSpPr txBox="1"/>
          <p:nvPr/>
        </p:nvSpPr>
        <p:spPr>
          <a:xfrm>
            <a:off x="838080" y="1825560"/>
            <a:ext cx="10809720" cy="401472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Pour optimiser encore plus le remplissage de vos pièces...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Il existe bien d'autres paramètres (dits avancés) dans les slicers pour maximiser les propriétés du remplissage :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1. Le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remplissage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progressif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: accentue le remplissage sur les parties proches ou en contact avec les parois de l'impression.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2. Le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pourcentage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de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chevauchement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: permet de rendre la pièce plus solide (pour un pourcentage de chevauchement faible).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3. </a:t>
            </a:r>
            <a:r>
              <a:rPr b="1" lang="fr-FR" sz="2800" spc="-1" strike="noStrike">
                <a:solidFill>
                  <a:srgbClr val="000000"/>
                </a:solidFill>
                <a:latin typeface="Calibri"/>
              </a:rPr>
              <a:t>relier les polygones de remplissage</a:t>
            </a: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 : réduit le temps de parcours de la buse, donc d'impression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4. et d'autres...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tabLst>
                <a:tab algn="l" pos="0"/>
              </a:tabLst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4" name="ZoneTexte 9"/>
          <p:cNvSpPr/>
          <p:nvPr/>
        </p:nvSpPr>
        <p:spPr>
          <a:xfrm>
            <a:off x="283680" y="6242040"/>
            <a:ext cx="1164168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Source: https://5d-impression.com/blog/comment-optimiser-le-remplissage-de-vos-impressions-3d-b53.html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6) Remplissage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6" name="Espace réservé du contenu 2"/>
          <p:cNvSpPr txBox="1"/>
          <p:nvPr/>
        </p:nvSpPr>
        <p:spPr>
          <a:xfrm>
            <a:off x="838080" y="1825560"/>
            <a:ext cx="586188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Le taux de remplissage agit sur la résistance de la pièce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La valeur de la flèche au chargement maximal augmente avec le taux de remplissage.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Les flèches maximales pour les taux de remplissage 30 et 50% sont similaires.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Les flèches maximales pour les taux de remplissage 70 et 100% sont similaires.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67" name="Image 4" descr=""/>
          <p:cNvPicPr/>
          <p:nvPr/>
        </p:nvPicPr>
        <p:blipFill>
          <a:blip r:embed="rId1"/>
          <a:stretch/>
        </p:blipFill>
        <p:spPr>
          <a:xfrm>
            <a:off x="6700680" y="365040"/>
            <a:ext cx="5021280" cy="5811480"/>
          </a:xfrm>
          <a:prstGeom prst="rect">
            <a:avLst/>
          </a:prstGeom>
          <a:ln w="0">
            <a:noFill/>
          </a:ln>
        </p:spPr>
      </p:pic>
      <p:sp>
        <p:nvSpPr>
          <p:cNvPr id="168" name="ZoneTexte 3"/>
          <p:cNvSpPr/>
          <p:nvPr/>
        </p:nvSpPr>
        <p:spPr>
          <a:xfrm>
            <a:off x="534960" y="5988600"/>
            <a:ext cx="11121840" cy="639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Source: https://www.filimprimante3d.fr/content/54-comparatif-taux-de-remplissage-d-eprouvettes-imprimees-en-3d</a:t>
            </a: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7) Support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0" name="Espace réservé du contenu 2"/>
          <p:cNvSpPr txBox="1"/>
          <p:nvPr/>
        </p:nvSpPr>
        <p:spPr>
          <a:xfrm>
            <a:off x="838080" y="1825560"/>
            <a:ext cx="10515240" cy="14025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L’imprimante ne peut pas imprimer dans le vide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Une couche doit reposer sur la couche inférieure, le plateau, ou du support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71" name="Image 3" descr=""/>
          <p:cNvPicPr/>
          <p:nvPr/>
        </p:nvPicPr>
        <p:blipFill>
          <a:blip r:embed="rId1"/>
          <a:stretch/>
        </p:blipFill>
        <p:spPr>
          <a:xfrm>
            <a:off x="838080" y="3228480"/>
            <a:ext cx="3906000" cy="2441160"/>
          </a:xfrm>
          <a:prstGeom prst="rect">
            <a:avLst/>
          </a:prstGeom>
          <a:ln w="0">
            <a:noFill/>
          </a:ln>
        </p:spPr>
      </p:pic>
      <p:pic>
        <p:nvPicPr>
          <p:cNvPr id="172" name="Image 4" descr=""/>
          <p:cNvPicPr/>
          <p:nvPr/>
        </p:nvPicPr>
        <p:blipFill>
          <a:blip r:embed="rId2"/>
          <a:stretch/>
        </p:blipFill>
        <p:spPr>
          <a:xfrm>
            <a:off x="7447320" y="3228480"/>
            <a:ext cx="3906000" cy="2441160"/>
          </a:xfrm>
          <a:prstGeom prst="rect">
            <a:avLst/>
          </a:prstGeom>
          <a:ln w="0">
            <a:noFill/>
          </a:ln>
        </p:spPr>
      </p:pic>
      <p:sp>
        <p:nvSpPr>
          <p:cNvPr id="173" name="ZoneTexte 5"/>
          <p:cNvSpPr/>
          <p:nvPr/>
        </p:nvSpPr>
        <p:spPr>
          <a:xfrm>
            <a:off x="838080" y="6093000"/>
            <a:ext cx="1043136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Source: https://www.3dhubs.com/fr/base-de-connaissances/supports-impression-3d-apercu-technologie/</a:t>
            </a:r>
            <a:endParaRPr b="0" lang="fr-FR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"/>
          <p:cNvSpPr txBox="1"/>
          <p:nvPr/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>
            <a:normAutofit fontScale="97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Plan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Qu’est ce que l’impression 3D ?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Comment ça fonctionne ?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Choix du modèle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cherche un modèle à imprimer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veux créer mon modèle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J’ai un modèle à imprimer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PrusaSlicer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choisis mon imprimante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choisis mon plastique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choisis le remplissage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J’active les supports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Qu’est ce l’impression 3D?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Une méthode permettant de créer une représentation physiquement réelle à partir d’un modèle virtuel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itre 1_0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Comment ça fonctionne?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Espace réservé du contenu 2_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Différentes techniques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Additive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FDM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Utilise un filament plastique qui est fondu 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SLA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Utilise une résine liquide qui est coagulée, à l’aide de la lumière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SLS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Utilise une poudre qui est fondue à l’aide d’un laser haute énergie ou d’une haute tension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Soustractive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CNC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Retire de la matière au moyen d’un outil (laser, fraise ...)</a:t>
            </a:r>
            <a:endParaRPr b="0" lang="fr-FR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Flèche droite 3_1"/>
          <p:cNvSpPr/>
          <p:nvPr/>
        </p:nvSpPr>
        <p:spPr>
          <a:xfrm flipH="1">
            <a:off x="6564960" y="2892960"/>
            <a:ext cx="1648440" cy="48024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5b9bd5"/>
          </a:solidFill>
          <a:ln>
            <a:solidFill>
              <a:srgbClr val="4372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ZoneTexte 4_1"/>
          <p:cNvSpPr/>
          <p:nvPr/>
        </p:nvSpPr>
        <p:spPr>
          <a:xfrm>
            <a:off x="8424360" y="2892960"/>
            <a:ext cx="3627360" cy="45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La technique utilisée à l’INK</a:t>
            </a:r>
            <a:endParaRPr b="0" lang="fr-FR" sz="2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Comment ça fonctionne?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2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L’imprimante 3D ne comprends pas directement le modèle 3D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Il faut le convertir en instructions pour l’imprimante, avec un Slicer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PrusaSlicer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>
                <a:solidFill>
                  <a:srgbClr val="000000"/>
                </a:solidFill>
                <a:latin typeface="Calibri"/>
              </a:rPr>
              <a:t>Ultimaker Cura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</p:txBody>
      </p:sp>
      <p:grpSp>
        <p:nvGrpSpPr>
          <p:cNvPr id="93" name="Groupe 11"/>
          <p:cNvGrpSpPr/>
          <p:nvPr/>
        </p:nvGrpSpPr>
        <p:grpSpPr>
          <a:xfrm>
            <a:off x="3867480" y="2428560"/>
            <a:ext cx="4106880" cy="2307960"/>
            <a:chOff x="3867480" y="2428560"/>
            <a:chExt cx="4106880" cy="2307960"/>
          </a:xfrm>
        </p:grpSpPr>
        <p:pic>
          <p:nvPicPr>
            <p:cNvPr id="94" name="Image 4" descr=""/>
            <p:cNvPicPr/>
            <p:nvPr/>
          </p:nvPicPr>
          <p:blipFill>
            <a:blip r:embed="rId1"/>
            <a:stretch/>
          </p:blipFill>
          <p:spPr>
            <a:xfrm>
              <a:off x="7136280" y="2428560"/>
              <a:ext cx="838080" cy="7819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5" name="Image 5" descr=""/>
            <p:cNvPicPr/>
            <p:nvPr/>
          </p:nvPicPr>
          <p:blipFill>
            <a:blip r:embed="rId2"/>
            <a:stretch/>
          </p:blipFill>
          <p:spPr>
            <a:xfrm>
              <a:off x="3867480" y="2516400"/>
              <a:ext cx="975600" cy="60588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6" name="Flèche droite 6"/>
            <p:cNvSpPr/>
            <p:nvPr/>
          </p:nvSpPr>
          <p:spPr>
            <a:xfrm>
              <a:off x="5218920" y="2625120"/>
              <a:ext cx="1637280" cy="38844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5b9bd5"/>
            </a:solidFill>
            <a:ln>
              <a:solidFill>
                <a:srgbClr val="43729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97" name="Interdiction 7"/>
            <p:cNvSpPr/>
            <p:nvPr/>
          </p:nvSpPr>
          <p:spPr>
            <a:xfrm>
              <a:off x="5604120" y="2437560"/>
              <a:ext cx="771480" cy="763560"/>
            </a:xfrm>
            <a:prstGeom prst="noSmoking">
              <a:avLst>
                <a:gd name="adj" fmla="val 18750"/>
              </a:avLst>
            </a:prstGeom>
            <a:solidFill>
              <a:srgbClr val="ff0000"/>
            </a:solidFill>
            <a:ln>
              <a:solidFill>
                <a:srgbClr val="43729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pic>
          <p:nvPicPr>
            <p:cNvPr id="98" name="Image 8" descr=""/>
            <p:cNvPicPr/>
            <p:nvPr/>
          </p:nvPicPr>
          <p:blipFill>
            <a:blip r:embed="rId3"/>
            <a:stretch/>
          </p:blipFill>
          <p:spPr>
            <a:xfrm>
              <a:off x="5304600" y="3418920"/>
              <a:ext cx="1339560" cy="1317600"/>
            </a:xfrm>
            <a:prstGeom prst="rect">
              <a:avLst/>
            </a:prstGeom>
            <a:ln w="0">
              <a:noFill/>
            </a:ln>
          </p:spPr>
        </p:pic>
        <p:sp>
          <p:nvSpPr>
            <p:cNvPr id="99" name="Flèche droite 9"/>
            <p:cNvSpPr/>
            <p:nvPr/>
          </p:nvSpPr>
          <p:spPr>
            <a:xfrm rot="2396400">
              <a:off x="4472280" y="3496320"/>
              <a:ext cx="1096560" cy="46584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5b9bd5"/>
            </a:solidFill>
            <a:ln>
              <a:solidFill>
                <a:srgbClr val="43729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00" name="Flèche droite 10"/>
            <p:cNvSpPr/>
            <p:nvPr/>
          </p:nvSpPr>
          <p:spPr>
            <a:xfrm rot="18553800">
              <a:off x="6435360" y="3540240"/>
              <a:ext cx="970920" cy="421920"/>
            </a:xfrm>
            <a:prstGeom prst="rightArrow">
              <a:avLst>
                <a:gd name="adj1" fmla="val 50000"/>
                <a:gd name="adj2" fmla="val 50000"/>
              </a:avLst>
            </a:prstGeom>
            <a:solidFill>
              <a:srgbClr val="5b9bd5"/>
            </a:solidFill>
            <a:ln>
              <a:solidFill>
                <a:srgbClr val="43729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Je cherche un modèle à imprimer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rmAutofit fontScale="88000"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Thingiverse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1"/>
              </a:rPr>
              <a:t>https://www.thingiverse.com/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GrabCAD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2"/>
              </a:rPr>
              <a:t>https://grabcad.com/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Traceparts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3"/>
              </a:rPr>
              <a:t>https://www.traceparts.com/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Cults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4"/>
              </a:rPr>
              <a:t>https://cults3d.com</a:t>
            </a: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5"/>
              </a:rPr>
              <a:t>/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MyMiniFactory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6"/>
              </a:rPr>
              <a:t>https://www.myminifactory.com</a:t>
            </a: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7"/>
              </a:rPr>
              <a:t>/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Yeggi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8"/>
              </a:rPr>
              <a:t>https://www.yeggi.com</a:t>
            </a: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9"/>
              </a:rPr>
              <a:t>/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Je veux créer mon modèle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FreeCAD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1"/>
              </a:rPr>
              <a:t>https://www.freecadweb.org/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Fusion360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2"/>
              </a:rPr>
              <a:t>https://</a:t>
            </a: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3"/>
              </a:rPr>
              <a:t>www.autodesk.fr/products/fusion-360/overview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Sketchup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4"/>
              </a:rPr>
              <a:t>https://sketchup.com</a:t>
            </a:r>
            <a:r>
              <a:rPr b="0" lang="fr-FR" sz="2400" spc="-1" strike="noStrike" u="sng">
                <a:solidFill>
                  <a:srgbClr val="0563c1"/>
                </a:solidFill>
                <a:uFillTx/>
                <a:latin typeface="Calibri"/>
                <a:hlinkClick r:id="rId5"/>
              </a:rPr>
              <a:t>/</a:t>
            </a:r>
            <a:endParaRPr b="0" lang="fr-FR" sz="24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…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J’ai un modèle à imprimer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Espace réservé du contenu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>
            <a:noAutofit/>
          </a:bodyPr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fr-FR" sz="2800" spc="-1" strike="noStrike">
                <a:solidFill>
                  <a:srgbClr val="000000"/>
                </a:solidFill>
                <a:latin typeface="Calibri"/>
              </a:rPr>
              <a:t>Formats supportés :</a:t>
            </a:r>
            <a:endParaRPr b="0" lang="fr-FR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STL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fr-FR" sz="2000" spc="-1" strike="noStrike">
                <a:solidFill>
                  <a:srgbClr val="000000"/>
                </a:solidFill>
                <a:latin typeface="Calibri"/>
              </a:rPr>
              <a:t>OBJ</a:t>
            </a:r>
            <a:endParaRPr b="0" lang="fr-FR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r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p>
            <a:pPr>
              <a:lnSpc>
                <a:spcPct val="90000"/>
              </a:lnSpc>
            </a:pPr>
            <a:r>
              <a:rPr b="0" lang="fr-FR" sz="4400" spc="-1" strike="noStrike">
                <a:solidFill>
                  <a:srgbClr val="000000"/>
                </a:solidFill>
                <a:latin typeface="Calibri Light"/>
              </a:rPr>
              <a:t>PrusaSlicer</a:t>
            </a:r>
            <a:endParaRPr b="0" lang="fr-FR" sz="4400" spc="-1" strike="noStrike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8" name="Espace réservé du contenu 3" descr=""/>
          <p:cNvPicPr/>
          <p:nvPr/>
        </p:nvPicPr>
        <p:blipFill>
          <a:blip r:embed="rId1"/>
          <a:stretch/>
        </p:blipFill>
        <p:spPr>
          <a:xfrm>
            <a:off x="88560" y="1436040"/>
            <a:ext cx="7735320" cy="4350960"/>
          </a:xfrm>
          <a:prstGeom prst="rect">
            <a:avLst/>
          </a:prstGeom>
          <a:ln w="0">
            <a:noFill/>
          </a:ln>
        </p:spPr>
      </p:pic>
      <p:sp>
        <p:nvSpPr>
          <p:cNvPr id="109" name="ZoneTexte 4"/>
          <p:cNvSpPr/>
          <p:nvPr/>
        </p:nvSpPr>
        <p:spPr>
          <a:xfrm>
            <a:off x="8031960" y="1690560"/>
            <a:ext cx="3838320" cy="228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choisis mon imprimante</a:t>
            </a:r>
            <a:endParaRPr b="0" lang="fr-FR" sz="1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choisis mon plastique</a:t>
            </a:r>
            <a:endParaRPr b="0" lang="fr-FR" sz="1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charge mon/mes fichiers(s)</a:t>
            </a:r>
            <a:endParaRPr b="0" lang="fr-FR" sz="1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le configure mon modèle </a:t>
            </a:r>
            <a:endParaRPr b="0" lang="fr-FR" sz="1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choisis l’épaisseur d’impression</a:t>
            </a:r>
            <a:endParaRPr b="0" lang="fr-FR" sz="1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règle le taux de remplissage</a:t>
            </a:r>
            <a:endParaRPr b="0" lang="fr-FR" sz="1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règle l’ajout de support</a:t>
            </a:r>
            <a:endParaRPr b="0" lang="fr-FR" sz="1800" spc="-1" strike="noStrike"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</a:pPr>
            <a:r>
              <a:rPr b="0" lang="fr-FR" sz="1800" spc="-1" strike="noStrike">
                <a:solidFill>
                  <a:srgbClr val="000000"/>
                </a:solidFill>
                <a:latin typeface="Calibri"/>
              </a:rPr>
              <a:t>Je tranche</a:t>
            </a:r>
            <a:endParaRPr b="0" lang="fr-FR" sz="1800" spc="-1" strike="noStrike">
              <a:latin typeface="Arial"/>
            </a:endParaRPr>
          </a:p>
        </p:txBody>
      </p:sp>
      <p:sp>
        <p:nvSpPr>
          <p:cNvPr id="110" name="ZoneTexte 5"/>
          <p:cNvSpPr/>
          <p:nvPr/>
        </p:nvSpPr>
        <p:spPr>
          <a:xfrm>
            <a:off x="1581120" y="2575080"/>
            <a:ext cx="339480" cy="1582200"/>
          </a:xfrm>
          <a:prstGeom prst="rect">
            <a:avLst/>
          </a:prstGeom>
          <a:noFill/>
          <a:ln w="28575">
            <a:solidFill>
              <a:srgbClr val="5b9bd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400" spc="-1" strike="noStrike">
                <a:solidFill>
                  <a:srgbClr val="5b9bd5"/>
                </a:solidFill>
                <a:latin typeface="Calibri"/>
              </a:rPr>
              <a:t>4</a:t>
            </a:r>
            <a:endParaRPr b="0" lang="fr-F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400" spc="-1" strike="noStrike">
              <a:latin typeface="Arial"/>
            </a:endParaRPr>
          </a:p>
        </p:txBody>
      </p:sp>
      <p:sp>
        <p:nvSpPr>
          <p:cNvPr id="111" name="ZoneTexte 6"/>
          <p:cNvSpPr/>
          <p:nvPr/>
        </p:nvSpPr>
        <p:spPr>
          <a:xfrm>
            <a:off x="7098840" y="2431080"/>
            <a:ext cx="230760" cy="30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400" spc="-1" strike="noStrike">
                <a:solidFill>
                  <a:srgbClr val="5b9bd5"/>
                </a:solidFill>
                <a:latin typeface="Calibri"/>
              </a:rPr>
              <a:t>2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12" name="ZoneTexte 7"/>
          <p:cNvSpPr/>
          <p:nvPr/>
        </p:nvSpPr>
        <p:spPr>
          <a:xfrm>
            <a:off x="2415240" y="2096640"/>
            <a:ext cx="230760" cy="516600"/>
          </a:xfrm>
          <a:prstGeom prst="rect">
            <a:avLst/>
          </a:prstGeom>
          <a:noFill/>
          <a:ln w="28575">
            <a:solidFill>
              <a:srgbClr val="5b9bd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fr-FR" sz="1400" spc="-1" strike="noStrike">
                <a:solidFill>
                  <a:srgbClr val="5b9bd5"/>
                </a:solidFill>
                <a:latin typeface="Calibri"/>
              </a:rPr>
              <a:t>3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13" name="ZoneTexte 8"/>
          <p:cNvSpPr/>
          <p:nvPr/>
        </p:nvSpPr>
        <p:spPr>
          <a:xfrm>
            <a:off x="7098840" y="2644920"/>
            <a:ext cx="230760" cy="30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400" spc="-1" strike="noStrike">
                <a:solidFill>
                  <a:srgbClr val="5b9bd5"/>
                </a:solidFill>
                <a:latin typeface="Calibri"/>
              </a:rPr>
              <a:t>1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14" name="ZoneTexte 10"/>
          <p:cNvSpPr/>
          <p:nvPr/>
        </p:nvSpPr>
        <p:spPr>
          <a:xfrm>
            <a:off x="7098840" y="2204280"/>
            <a:ext cx="230760" cy="30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400" spc="-1" strike="noStrike">
                <a:solidFill>
                  <a:srgbClr val="5b9bd5"/>
                </a:solidFill>
                <a:latin typeface="Calibri"/>
              </a:rPr>
              <a:t>5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15" name="ZoneTexte 11"/>
          <p:cNvSpPr/>
          <p:nvPr/>
        </p:nvSpPr>
        <p:spPr>
          <a:xfrm>
            <a:off x="5596560" y="3006000"/>
            <a:ext cx="546480" cy="455760"/>
          </a:xfrm>
          <a:prstGeom prst="rect">
            <a:avLst/>
          </a:prstGeom>
          <a:noFill/>
          <a:ln w="28575">
            <a:solidFill>
              <a:srgbClr val="5b9bd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endParaRPr b="0" lang="fr-FR" sz="18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fr-FR" sz="1400" spc="-1" strike="noStrike">
                <a:solidFill>
                  <a:srgbClr val="5b9bd5"/>
                </a:solidFill>
                <a:latin typeface="Calibri"/>
              </a:rPr>
              <a:t>6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16" name="ZoneTexte 13"/>
          <p:cNvSpPr/>
          <p:nvPr/>
        </p:nvSpPr>
        <p:spPr>
          <a:xfrm>
            <a:off x="6908400" y="2798640"/>
            <a:ext cx="230760" cy="303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fr-FR" sz="1400" spc="-1" strike="noStrike">
                <a:solidFill>
                  <a:srgbClr val="5b9bd5"/>
                </a:solidFill>
                <a:latin typeface="Calibri"/>
              </a:rPr>
              <a:t>7</a:t>
            </a:r>
            <a:endParaRPr b="0" lang="fr-FR" sz="1400" spc="-1" strike="noStrike">
              <a:latin typeface="Arial"/>
            </a:endParaRPr>
          </a:p>
        </p:txBody>
      </p:sp>
      <p:sp>
        <p:nvSpPr>
          <p:cNvPr id="117" name="ZoneTexte 14"/>
          <p:cNvSpPr/>
          <p:nvPr/>
        </p:nvSpPr>
        <p:spPr>
          <a:xfrm>
            <a:off x="5596560" y="4915800"/>
            <a:ext cx="1941840" cy="455760"/>
          </a:xfrm>
          <a:prstGeom prst="rect">
            <a:avLst/>
          </a:prstGeom>
          <a:noFill/>
          <a:ln w="28575">
            <a:solidFill>
              <a:srgbClr val="5b9bd5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fr-FR" sz="1400" spc="-1" strike="noStrike">
                <a:solidFill>
                  <a:srgbClr val="5b9bd5"/>
                </a:solidFill>
                <a:latin typeface="Calibri"/>
              </a:rPr>
              <a:t>8</a:t>
            </a:r>
            <a:endParaRPr b="0" lang="fr-FR" sz="14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fr-FR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766</TotalTime>
  <Application>LibreOffice/7.1.1.2$Windows_X86_64 LibreOffice_project/fe0b08f4af1bacafe4c7ecc87ce55bb426164676</Application>
  <AppVersion>15.0000</AppVersion>
  <Words>829</Words>
  <Paragraphs>150</Paragraphs>
  <Company>Thales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2021-02-17T08:38:46Z</dcterms:created>
  <dc:creator>Maxence ANTONCZYK</dc:creator>
  <dc:description/>
  <dc:language>fr-FR</dc:language>
  <cp:lastModifiedBy/>
  <dcterms:modified xsi:type="dcterms:W3CDTF">2021-04-12T13:11:48Z</dcterms:modified>
  <cp:revision>34</cp:revision>
  <dc:subject/>
  <dc:title>L'INK-Elancourt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Grand écran</vt:lpwstr>
  </property>
  <property fmtid="{D5CDD505-2E9C-101B-9397-08002B2CF9AE}" pid="3" name="Slides">
    <vt:i4>16</vt:i4>
  </property>
</Properties>
</file>